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05" r:id="rId3"/>
    <p:sldId id="521" r:id="rId4"/>
    <p:sldId id="522" r:id="rId5"/>
    <p:sldId id="534" r:id="rId6"/>
    <p:sldId id="537" r:id="rId7"/>
    <p:sldId id="536" r:id="rId8"/>
    <p:sldId id="538" r:id="rId9"/>
    <p:sldId id="544" r:id="rId10"/>
    <p:sldId id="545" r:id="rId11"/>
    <p:sldId id="541" r:id="rId12"/>
    <p:sldId id="542" r:id="rId13"/>
    <p:sldId id="543" r:id="rId14"/>
    <p:sldId id="533" r:id="rId15"/>
    <p:sldId id="535" r:id="rId16"/>
    <p:sldId id="546" r:id="rId17"/>
    <p:sldId id="532" r:id="rId18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0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932"/>
    </p:cViewPr>
  </p:sorterViewPr>
  <p:notesViewPr>
    <p:cSldViewPr>
      <p:cViewPr varScale="1">
        <p:scale>
          <a:sx n="69" d="100"/>
          <a:sy n="69" d="100"/>
        </p:scale>
        <p:origin x="-2178" y="-108"/>
      </p:cViewPr>
      <p:guideLst>
        <p:guide orient="horz" pos="2919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6174DC86-4C49-48DB-8852-A367E565D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9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93F19F33-2ADE-44CC-B13C-FDA5C5477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65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fdfsdf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9pPr>
          </a:lstStyle>
          <a:p>
            <a:fld id="{1B1DDAD9-C0AD-46B6-B833-194DD766E32D}" type="slidenum">
              <a:rPr lang="en-US" sz="1200" smtClean="0">
                <a:latin typeface="Times New Roman" pitchFamily="18" charset="0"/>
              </a:rPr>
              <a:pPr/>
              <a:t>2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9pPr>
          </a:lstStyle>
          <a:p>
            <a:fld id="{172D889E-64D0-4F5E-9B83-229CE9BE9400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The error is measured in ulp (units in the last place), that is the values of the results are multiplied by a power of the base such that an error in the last significant place is an error of 1.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E3C3-6768-494D-943A-8EF283BD4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3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56872-F8B3-4619-92B5-C8520C272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CA45F-0C5E-4106-A909-FED2EFED6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09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3BAE4-D04A-42E8-99D8-AB42E4CE7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35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4A8CC-F2AD-4EED-AC7D-FA625BCF2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31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68FE6-E19B-476E-8A19-AEC0CED66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3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C4E4A-3F6A-4776-8D04-9FCC803F1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3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E61E-AD08-41CF-9BF7-D1440F1EE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5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2FDED-008D-4F9F-88F0-961C6FA6F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6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BEDD8-0322-4609-9B9D-37682D5F1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9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4D5E4-F41B-438D-8F38-39BF0C838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9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66136-2704-4137-910F-0DE72E1BA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5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4F1F1-903A-4D60-B9C8-A9EA5C972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9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B21C4-4002-42CC-A014-8E07D06CA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1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1B7AAD9E-861D-4C16-8695-454F0CA75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University of Illinois, Urbana-Champaign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7023FE71-37FE-4E38-9155-B921C1DD1668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057400"/>
            <a:ext cx="8382000" cy="26670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Arial" charset="0"/>
                <a:ea typeface="Gulim" pitchFamily="34" charset="-127"/>
              </a:rPr>
              <a:t>ECE408</a:t>
            </a:r>
            <a:r>
              <a:rPr lang="en-US" sz="2400" dirty="0" smtClean="0">
                <a:latin typeface="Arial" charset="0"/>
                <a:ea typeface="Gulim" pitchFamily="34" charset="-127"/>
              </a:rPr>
              <a:t/>
            </a:r>
            <a:br>
              <a:rPr lang="en-US" sz="2400" dirty="0" smtClean="0">
                <a:latin typeface="Arial" charset="0"/>
                <a:ea typeface="Gulim" pitchFamily="34" charset="-127"/>
              </a:rPr>
            </a:br>
            <a:r>
              <a:rPr lang="en-US" sz="2400" dirty="0" smtClean="0">
                <a:latin typeface="Arial" charset="0"/>
                <a:ea typeface="Gulim" pitchFamily="34" charset="-127"/>
              </a:rPr>
              <a:t/>
            </a:r>
            <a:br>
              <a:rPr lang="en-US" sz="2400" dirty="0" smtClean="0">
                <a:latin typeface="Arial" charset="0"/>
                <a:ea typeface="Gulim" pitchFamily="34" charset="-127"/>
              </a:rPr>
            </a:br>
            <a:r>
              <a:rPr lang="en-US" sz="2400" dirty="0" smtClean="0">
                <a:ea typeface="Gulim" pitchFamily="34" charset="-127"/>
              </a:rPr>
              <a:t> </a:t>
            </a:r>
            <a:r>
              <a:rPr lang="en-US" sz="2400" dirty="0" smtClean="0">
                <a:latin typeface="Arial" charset="0"/>
                <a:ea typeface="Gulim" pitchFamily="34" charset="-127"/>
                <a:cs typeface="Arial" charset="0"/>
              </a:rPr>
              <a:t>Applied Parallel Programming</a:t>
            </a:r>
            <a:r>
              <a:rPr lang="en-US" sz="2400" dirty="0" smtClean="0">
                <a:latin typeface="Arial" charset="0"/>
                <a:ea typeface="Gulim" pitchFamily="34" charset="-127"/>
              </a:rPr>
              <a:t/>
            </a:r>
            <a:br>
              <a:rPr lang="en-US" sz="2400" dirty="0" smtClean="0">
                <a:latin typeface="Arial" charset="0"/>
                <a:ea typeface="Gulim" pitchFamily="34" charset="-127"/>
              </a:rPr>
            </a:br>
            <a:r>
              <a:rPr lang="en-US" sz="2400" dirty="0" smtClean="0">
                <a:latin typeface="Arial" charset="0"/>
                <a:ea typeface="Gulim" pitchFamily="34" charset="-127"/>
              </a:rPr>
              <a:t/>
            </a:r>
            <a:br>
              <a:rPr lang="en-US" sz="2400" dirty="0" smtClean="0">
                <a:latin typeface="Arial" charset="0"/>
                <a:ea typeface="Gulim" pitchFamily="34" charset="-127"/>
              </a:rPr>
            </a:br>
            <a:r>
              <a:rPr lang="en-US" sz="2400" dirty="0" smtClean="0">
                <a:latin typeface="Arial" charset="0"/>
                <a:ea typeface="Gulim" pitchFamily="34" charset="-127"/>
              </a:rPr>
              <a:t/>
            </a:r>
            <a:br>
              <a:rPr lang="en-US" sz="24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ea typeface="ＭＳ Ｐゴシック" pitchFamily="34" charset="-128"/>
              </a:rPr>
              <a:t/>
            </a:r>
            <a:br>
              <a:rPr lang="en-US" sz="3200" dirty="0" smtClean="0">
                <a:ea typeface="ＭＳ Ｐゴシック" pitchFamily="34" charset="-128"/>
              </a:rPr>
            </a:br>
            <a:r>
              <a:rPr 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Lecture </a:t>
            </a:r>
            <a:r>
              <a:rPr 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16 </a:t>
            </a:r>
            <a:r>
              <a:rPr 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- Floating Point </a:t>
            </a:r>
            <a:r>
              <a:rPr 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Considerations</a:t>
            </a:r>
            <a:br>
              <a:rPr 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Part 2</a:t>
            </a:r>
            <a:endParaRPr lang="en-US" sz="32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Gaussian Elimination is Easy to Parallelize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each thread to perform all calculations for a row</a:t>
            </a:r>
          </a:p>
          <a:p>
            <a:pPr lvl="1"/>
            <a:r>
              <a:rPr lang="en-US" dirty="0" smtClean="0"/>
              <a:t>All divisions in a division step can be done in parallel</a:t>
            </a:r>
          </a:p>
          <a:p>
            <a:pPr lvl="1"/>
            <a:r>
              <a:rPr lang="en-US" dirty="0" smtClean="0"/>
              <a:t>All subtractions in a subtraction step can be done in parallel</a:t>
            </a:r>
          </a:p>
          <a:p>
            <a:pPr lvl="1"/>
            <a:r>
              <a:rPr lang="en-US" dirty="0" smtClean="0"/>
              <a:t>Will need barrier synchronization after each step</a:t>
            </a:r>
          </a:p>
          <a:p>
            <a:pPr lvl="1"/>
            <a:endParaRPr lang="en-US" dirty="0"/>
          </a:p>
          <a:p>
            <a:r>
              <a:rPr lang="en-US" dirty="0" smtClean="0"/>
              <a:t>However, there is a problem with numerical stability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D66136-2704-4137-910F-0DE72E1BA40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9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D4D5E4-F41B-438D-8F38-39BF0C838FC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31897"/>
              </p:ext>
            </p:extLst>
          </p:nvPr>
        </p:nvGraphicFramePr>
        <p:xfrm>
          <a:off x="914400" y="1752600"/>
          <a:ext cx="2438400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370361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4114800" y="2133600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719450"/>
              </p:ext>
            </p:extLst>
          </p:nvPr>
        </p:nvGraphicFramePr>
        <p:xfrm>
          <a:off x="5410200" y="1735059"/>
          <a:ext cx="2438400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37036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0" y="28956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Pivoting: Swap row 1 (Equation 1) with row 2 (Equation 2)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244300"/>
              </p:ext>
            </p:extLst>
          </p:nvPr>
        </p:nvGraphicFramePr>
        <p:xfrm>
          <a:off x="5600700" y="4114800"/>
          <a:ext cx="2971800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7036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11/2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16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81200" y="4800600"/>
            <a:ext cx="3931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divide row 1 by 3, no need to divide row 2 or row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093234" y="4267200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Pivoting (Cont.)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D4D5E4-F41B-438D-8F38-39BF0C838FC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551223"/>
              </p:ext>
            </p:extLst>
          </p:nvPr>
        </p:nvGraphicFramePr>
        <p:xfrm>
          <a:off x="5410200" y="1676400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25908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11/2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16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11/2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899826"/>
              </p:ext>
            </p:extLst>
          </p:nvPr>
        </p:nvGraphicFramePr>
        <p:xfrm>
          <a:off x="990600" y="1752600"/>
          <a:ext cx="2971800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7036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11/2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16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724400" y="2057400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30480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subtract row 1 from row  3 (column 1 of row 2 is already 0)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724400" y="4419600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577317"/>
              </p:ext>
            </p:extLst>
          </p:nvPr>
        </p:nvGraphicFramePr>
        <p:xfrm>
          <a:off x="5257800" y="4160751"/>
          <a:ext cx="2971800" cy="11272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7890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11/2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197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16/5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197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43200" y="4724400"/>
            <a:ext cx="3666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3: divide row 2 by 5 and row 3 by 1/2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Pivoting (Cont.)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D4D5E4-F41B-438D-8F38-39BF0C838FC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23897"/>
              </p:ext>
            </p:extLst>
          </p:nvPr>
        </p:nvGraphicFramePr>
        <p:xfrm>
          <a:off x="609600" y="2255751"/>
          <a:ext cx="2971800" cy="11272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7890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11/2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197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16/5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197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4343400" y="2667000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314663"/>
              </p:ext>
            </p:extLst>
          </p:nvPr>
        </p:nvGraphicFramePr>
        <p:xfrm>
          <a:off x="5638800" y="2270760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352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11/2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16/5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13/5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39/5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0" y="3352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</a:t>
            </a:r>
            <a:r>
              <a:rPr lang="en-US" dirty="0"/>
              <a:t>4</a:t>
            </a:r>
            <a:r>
              <a:rPr lang="en-US" dirty="0" smtClean="0"/>
              <a:t>: subtract row 2 from row 3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5221372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</a:t>
            </a:r>
            <a:r>
              <a:rPr lang="en-US" dirty="0"/>
              <a:t>5</a:t>
            </a:r>
            <a:r>
              <a:rPr lang="en-US" dirty="0" smtClean="0"/>
              <a:t>: divide row 3 by 13/5</a:t>
            </a:r>
          </a:p>
          <a:p>
            <a:r>
              <a:rPr lang="en-US" dirty="0" smtClean="0"/>
              <a:t>Solution for Z!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29460"/>
              </p:ext>
            </p:extLst>
          </p:nvPr>
        </p:nvGraphicFramePr>
        <p:xfrm>
          <a:off x="5277187" y="4228536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19/3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2/5         </a:t>
                      </a:r>
                      <a:r>
                        <a:rPr lang="en-US" baseline="0" dirty="0" smtClean="0"/>
                        <a:t>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16/5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ight Arrow 10"/>
          <p:cNvSpPr/>
          <p:nvPr/>
        </p:nvSpPr>
        <p:spPr>
          <a:xfrm>
            <a:off x="4321834" y="4621565"/>
            <a:ext cx="3301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971800" y="32766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6: substitute Z solution into equation 2. Solution for Y!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4196367" y="2590800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863826"/>
              </p:ext>
            </p:extLst>
          </p:nvPr>
        </p:nvGraphicFramePr>
        <p:xfrm>
          <a:off x="5257800" y="4480560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762000"/>
                <a:gridCol w="838200"/>
              </a:tblGrid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1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  </a:t>
                      </a:r>
                      <a:r>
                        <a:rPr lang="en-US" baseline="0" dirty="0" smtClean="0"/>
                        <a:t>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2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286000" y="5257800"/>
            <a:ext cx="3966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7: substitute Y and Z into equation 1. </a:t>
            </a:r>
            <a:r>
              <a:rPr lang="en-US" dirty="0"/>
              <a:t> </a:t>
            </a:r>
            <a:r>
              <a:rPr lang="en-US" dirty="0" smtClean="0"/>
              <a:t>Solution for X!</a:t>
            </a:r>
            <a:endParaRPr lang="en-US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084093"/>
              </p:ext>
            </p:extLst>
          </p:nvPr>
        </p:nvGraphicFramePr>
        <p:xfrm>
          <a:off x="5160622" y="2286000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19/3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  </a:t>
                      </a:r>
                      <a:r>
                        <a:rPr lang="en-US" baseline="0" dirty="0" smtClean="0"/>
                        <a:t>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2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ight Arrow 29"/>
          <p:cNvSpPr/>
          <p:nvPr/>
        </p:nvSpPr>
        <p:spPr>
          <a:xfrm>
            <a:off x="4172305" y="4724400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Pivoting (Cont.)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17335"/>
              </p:ext>
            </p:extLst>
          </p:nvPr>
        </p:nvGraphicFramePr>
        <p:xfrm>
          <a:off x="578132" y="2286000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19/3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2/5         </a:t>
                      </a:r>
                      <a:r>
                        <a:rPr lang="en-US" baseline="0" dirty="0" smtClean="0"/>
                        <a:t>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16/5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41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289141"/>
              </p:ext>
            </p:extLst>
          </p:nvPr>
        </p:nvGraphicFramePr>
        <p:xfrm>
          <a:off x="1418" y="0"/>
          <a:ext cx="2438400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370361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2553502" y="380197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5686" y="1127299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154097"/>
              </p:ext>
            </p:extLst>
          </p:nvPr>
        </p:nvGraphicFramePr>
        <p:xfrm>
          <a:off x="5105400" y="1652119"/>
          <a:ext cx="2971800" cy="11272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7890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11/2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197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16/5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197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74061" y="987340"/>
            <a:ext cx="316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divide row 1 by 3, no need to divide row 2 or row 3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5886450" y="409072"/>
            <a:ext cx="3301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3226"/>
              </p:ext>
            </p:extLst>
          </p:nvPr>
        </p:nvGraphicFramePr>
        <p:xfrm>
          <a:off x="6151636" y="0"/>
          <a:ext cx="2971800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7036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11/2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16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9661" y="2783387"/>
            <a:ext cx="3361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subtract row 1 from row  3 (column 1 of row 2 is already 0)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168504"/>
              </p:ext>
            </p:extLst>
          </p:nvPr>
        </p:nvGraphicFramePr>
        <p:xfrm>
          <a:off x="578132" y="1686909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25908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11/2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16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11/2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223988" y="2344554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724400" y="27432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3: divide row 2 by 5 and row 3 by 1/2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4140422" y="2590800"/>
            <a:ext cx="3301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69661" y="4679296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</a:t>
            </a:r>
            <a:r>
              <a:rPr lang="en-US" dirty="0"/>
              <a:t>4</a:t>
            </a:r>
            <a:r>
              <a:rPr lang="en-US" dirty="0" smtClean="0"/>
              <a:t>: subtract row 2 from row 3 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7675"/>
              </p:ext>
            </p:extLst>
          </p:nvPr>
        </p:nvGraphicFramePr>
        <p:xfrm>
          <a:off x="582544" y="3561427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352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11/2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16/5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13/5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39/5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ight Arrow 18"/>
          <p:cNvSpPr/>
          <p:nvPr/>
        </p:nvSpPr>
        <p:spPr>
          <a:xfrm>
            <a:off x="240446" y="3942427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24400" y="4540796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</a:t>
            </a:r>
            <a:r>
              <a:rPr lang="en-US" dirty="0"/>
              <a:t>5</a:t>
            </a:r>
            <a:r>
              <a:rPr lang="en-US" dirty="0" smtClean="0"/>
              <a:t>: divide row 3 by 13/5</a:t>
            </a:r>
          </a:p>
          <a:p>
            <a:r>
              <a:rPr lang="en-US" dirty="0" smtClean="0"/>
              <a:t>Solution for Z!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556902"/>
              </p:ext>
            </p:extLst>
          </p:nvPr>
        </p:nvGraphicFramePr>
        <p:xfrm>
          <a:off x="5095775" y="3549398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19/3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2/5         </a:t>
                      </a:r>
                      <a:r>
                        <a:rPr lang="en-US" baseline="0" dirty="0" smtClean="0"/>
                        <a:t>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16/5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ight Arrow 21"/>
          <p:cNvSpPr/>
          <p:nvPr/>
        </p:nvSpPr>
        <p:spPr>
          <a:xfrm>
            <a:off x="4140422" y="3942427"/>
            <a:ext cx="3301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75276" y="6222096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6: substitute Z solution into equation 2. Solution for Y!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236034" y="5622124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437881"/>
              </p:ext>
            </p:extLst>
          </p:nvPr>
        </p:nvGraphicFramePr>
        <p:xfrm>
          <a:off x="5105400" y="5161625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762000"/>
                <a:gridCol w="838200"/>
              </a:tblGrid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1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  </a:t>
                      </a:r>
                      <a:r>
                        <a:rPr lang="en-US" baseline="0" dirty="0" smtClean="0"/>
                        <a:t>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2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410200" y="6222096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7: substitute Y and Z into equation 1. </a:t>
            </a:r>
            <a:r>
              <a:rPr lang="en-US" dirty="0"/>
              <a:t> </a:t>
            </a:r>
            <a:r>
              <a:rPr lang="en-US" dirty="0" smtClean="0"/>
              <a:t>Solution for X!</a:t>
            </a:r>
            <a:endParaRPr lang="en-US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791025"/>
              </p:ext>
            </p:extLst>
          </p:nvPr>
        </p:nvGraphicFramePr>
        <p:xfrm>
          <a:off x="2921222" y="10531"/>
          <a:ext cx="2438400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37036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781700" y="989943"/>
            <a:ext cx="316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Pivoting: Swap row 1 (Equation 1) with row 2 (Equation 2)</a:t>
            </a:r>
            <a:endParaRPr lang="en-US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14213"/>
              </p:ext>
            </p:extLst>
          </p:nvPr>
        </p:nvGraphicFramePr>
        <p:xfrm>
          <a:off x="566086" y="5225884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19/3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  </a:t>
                      </a:r>
                      <a:r>
                        <a:rPr lang="en-US" baseline="0" dirty="0" smtClean="0"/>
                        <a:t>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2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ight Arrow 29"/>
          <p:cNvSpPr/>
          <p:nvPr/>
        </p:nvSpPr>
        <p:spPr>
          <a:xfrm>
            <a:off x="4172305" y="5555717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81400" y="6488668"/>
            <a:ext cx="1572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Figure 7.11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90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Pivoting Hard to Parallelize?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scan through all rows (in fact columns in general) to find the best pivoting candidate</a:t>
            </a:r>
          </a:p>
          <a:p>
            <a:pPr lvl="1"/>
            <a:r>
              <a:rPr lang="en-US" dirty="0" smtClean="0"/>
              <a:t>A major disruption to the parallel computation steps</a:t>
            </a:r>
          </a:p>
          <a:p>
            <a:pPr lvl="1"/>
            <a:r>
              <a:rPr lang="en-US" dirty="0" smtClean="0"/>
              <a:t>Most parallel algorithms avoid full pivoting</a:t>
            </a:r>
          </a:p>
          <a:p>
            <a:pPr lvl="1"/>
            <a:r>
              <a:rPr lang="en-US" dirty="0" smtClean="0"/>
              <a:t>Thus most parallel algorithms have some level of numerical instability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D66136-2704-4137-910F-0DE72E1BA40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7</a:t>
            </a:r>
            <a:endParaRPr lang="en-US" dirty="0"/>
          </a:p>
        </p:txBody>
      </p:sp>
      <p:sp>
        <p:nvSpPr>
          <p:cNvPr id="27651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University of Illinois, Urbana-Champaign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A0B0F04B-D66D-42AB-8E59-47878601353A}" type="slidenum">
              <a:rPr lang="en-US" sz="1400" smtClean="0">
                <a:latin typeface="Times New Roman" pitchFamily="18" charset="0"/>
              </a:rPr>
              <a:pPr eaLnBrk="1" hangingPunct="1"/>
              <a:t>17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University of Illinois, Urbana-Champaign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BB7AD8AA-09B0-4BBF-B78E-F06318AD1075}" type="slidenum">
              <a:rPr lang="en-US" sz="1400" smtClean="0">
                <a:latin typeface="Times New Roman" pitchFamily="18" charset="0"/>
              </a:rPr>
              <a:pPr eaLnBrk="1" hangingPunct="1"/>
              <a:t>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8305800" cy="4800600"/>
          </a:xfrm>
        </p:spPr>
        <p:txBody>
          <a:bodyPr/>
          <a:lstStyle/>
          <a:p>
            <a:pPr marL="974725" lvl="1" indent="-403225" eaLnBrk="1" hangingPunct="1">
              <a:lnSpc>
                <a:spcPct val="90000"/>
              </a:lnSpc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Learn more about </a:t>
            </a:r>
            <a:r>
              <a:rPr lang="en-US" dirty="0" smtClean="0">
                <a:ea typeface="ＭＳ Ｐゴシック" pitchFamily="34" charset="-128"/>
              </a:rPr>
              <a:t>CUDA </a:t>
            </a:r>
            <a:r>
              <a:rPr lang="en-US" dirty="0" smtClean="0">
                <a:ea typeface="ＭＳ Ｐゴシック" pitchFamily="34" charset="-128"/>
              </a:rPr>
              <a:t>GPU Floating-point </a:t>
            </a:r>
            <a:r>
              <a:rPr lang="en-US" dirty="0" smtClean="0">
                <a:ea typeface="ＭＳ Ｐゴシック" pitchFamily="34" charset="-128"/>
              </a:rPr>
              <a:t>Cause </a:t>
            </a:r>
            <a:r>
              <a:rPr lang="en-US" dirty="0" smtClean="0">
                <a:ea typeface="ＭＳ Ｐゴシック" pitchFamily="34" charset="-128"/>
              </a:rPr>
              <a:t>of </a:t>
            </a:r>
            <a:r>
              <a:rPr lang="en-US" dirty="0" smtClean="0">
                <a:ea typeface="ＭＳ Ｐゴシック" pitchFamily="34" charset="-128"/>
              </a:rPr>
              <a:t>errors</a:t>
            </a:r>
            <a:endParaRPr lang="en-US" dirty="0" smtClean="0">
              <a:ea typeface="ＭＳ Ｐゴシック" pitchFamily="34" charset="-128"/>
            </a:endParaRP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Deviations from </a:t>
            </a:r>
            <a:r>
              <a:rPr lang="en-US" dirty="0" smtClean="0">
                <a:ea typeface="ＭＳ Ｐゴシック" pitchFamily="34" charset="-128"/>
              </a:rPr>
              <a:t>IEEE-754</a:t>
            </a:r>
          </a:p>
          <a:p>
            <a:pPr marL="974725" lvl="1" indent="-403225" eaLnBrk="1" hangingPunct="1">
              <a:lnSpc>
                <a:spcPct val="90000"/>
              </a:lnSpc>
            </a:pPr>
            <a:endParaRPr lang="en-US" dirty="0">
              <a:ea typeface="ＭＳ Ｐゴシック" pitchFamily="34" charset="-128"/>
            </a:endParaRPr>
          </a:p>
          <a:p>
            <a:pPr marL="574675" indent="-403225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Understand numerical stability in linear system solver algorithms.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University of Illinois, Urbana-Champaign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19008372-E01F-4853-878D-0E01A3C8B4E1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Deviations from IEEE-754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smtClean="0">
                <a:ea typeface="ＭＳ Ｐゴシック" pitchFamily="34" charset="-128"/>
              </a:rPr>
              <a:t>Addition and Multiplication are IEEE 754 compliant</a:t>
            </a:r>
          </a:p>
          <a:p>
            <a:pPr marL="974725" lvl="1" indent="-403225" eaLnBrk="1" hangingPunct="1"/>
            <a:r>
              <a:rPr lang="en-US" smtClean="0">
                <a:ea typeface="ＭＳ Ｐゴシック" pitchFamily="34" charset="-128"/>
              </a:rPr>
              <a:t>Maximum 0.5 ulp (units in the least place) error</a:t>
            </a:r>
          </a:p>
          <a:p>
            <a:pPr marL="974725" lvl="1" indent="-403225" eaLnBrk="1" hangingPunct="1"/>
            <a:endParaRPr lang="en-US" smtClean="0">
              <a:ea typeface="ＭＳ Ｐゴシック" pitchFamily="34" charset="-128"/>
            </a:endParaRPr>
          </a:p>
          <a:p>
            <a:pPr marL="457200" indent="-457200" eaLnBrk="1" hangingPunct="1"/>
            <a:r>
              <a:rPr lang="en-US" smtClean="0">
                <a:ea typeface="ＭＳ Ｐゴシック" pitchFamily="34" charset="-128"/>
              </a:rPr>
              <a:t>Division is non-compliant (2 ulp)</a:t>
            </a:r>
          </a:p>
          <a:p>
            <a:pPr marL="457200" indent="-457200" eaLnBrk="1" hangingPunct="1"/>
            <a:r>
              <a:rPr lang="en-US" smtClean="0">
                <a:ea typeface="ＭＳ Ｐゴシック" pitchFamily="34" charset="-128"/>
              </a:rPr>
              <a:t>Not all rounding modes are supported</a:t>
            </a:r>
          </a:p>
          <a:p>
            <a:pPr marL="457200" indent="-457200" eaLnBrk="1" hangingPunct="1"/>
            <a:r>
              <a:rPr lang="en-US" smtClean="0">
                <a:ea typeface="ＭＳ Ｐゴシック" pitchFamily="34" charset="-128"/>
              </a:rPr>
              <a:t>No mechanism to detect floating-point exceptions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Hwu, 2007-2012 University of Illinois, Urbana-Champaign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CBC53112-8B87-4BFA-975C-5B580D200CB1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GPU Floating Point Features</a:t>
            </a:r>
          </a:p>
        </p:txBody>
      </p:sp>
      <p:graphicFrame>
        <p:nvGraphicFramePr>
          <p:cNvPr id="534531" name="Group 3"/>
          <p:cNvGraphicFramePr>
            <a:graphicFrameLocks noGrp="1"/>
          </p:cNvGraphicFramePr>
          <p:nvPr/>
        </p:nvGraphicFramePr>
        <p:xfrm>
          <a:off x="381000" y="914400"/>
          <a:ext cx="8763000" cy="5473702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335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Fermi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SSE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IBM Altivec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Cell SPE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Precision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IEEE 754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IEEE 754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IEEE 754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IEEE 754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Rounding modes for FADD and FMUL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Round to nearest and round to zero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All 4 IEEE, round to nearest, zero, inf, -inf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Round to nearest only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Round to zero/truncate only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Denormal handling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Supported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Supported,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1000’s of cycles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Supported,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1000’s of cycles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Flush to zero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NaN support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Yes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Yes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Yes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Overflow and Infinity support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Yes, only clamps to max norm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Yes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Yes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No, infinity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Flags 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Yes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Yes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Some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Square root  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Software only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Hardware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Software only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Software only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Division  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Software only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Hardware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Software only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Software only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Reciprocal estimate accuracy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24 bit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12 bit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12 bit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12 bit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Reciprocal sqrt estimate accuracy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23 bit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12 bit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12 bit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12 bit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log2(x) and 2^x estimates accuracy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23 bit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12 bit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order of floating-point operations may cause some applications to fail</a:t>
            </a:r>
          </a:p>
          <a:p>
            <a:r>
              <a:rPr lang="en-US" dirty="0" smtClean="0"/>
              <a:t>Linear system solvers may require different ordering of floating-point operations for different input values</a:t>
            </a:r>
          </a:p>
          <a:p>
            <a:r>
              <a:rPr lang="en-US" dirty="0" smtClean="0"/>
              <a:t>An algorithm that can always find an appropriate operation order and thus a solution to the problem is a numerically stable algorithm</a:t>
            </a:r>
          </a:p>
          <a:p>
            <a:pPr lvl="1"/>
            <a:r>
              <a:rPr lang="en-US" dirty="0" smtClean="0"/>
              <a:t>An algorithm that falls short is numerically unstable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Hwu, 2007-2012 University of Illinois, Urbana-Champaign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2C4E4A-3F6A-4776-8D04-9FCC803F1B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31184"/>
              </p:ext>
            </p:extLst>
          </p:nvPr>
        </p:nvGraphicFramePr>
        <p:xfrm>
          <a:off x="457200" y="2667000"/>
          <a:ext cx="2667000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6750"/>
                <a:gridCol w="666750"/>
                <a:gridCol w="666750"/>
                <a:gridCol w="666750"/>
              </a:tblGrid>
              <a:tr h="37036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+ 5Y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+2Z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19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</a:t>
                      </a:r>
                      <a:r>
                        <a:rPr lang="en-US" baseline="0" dirty="0" smtClean="0"/>
                        <a:t> 3Y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 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11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+ 2Y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+ 2Z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810000" y="2971800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190500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32878"/>
              </p:ext>
            </p:extLst>
          </p:nvPr>
        </p:nvGraphicFramePr>
        <p:xfrm>
          <a:off x="4730706" y="2588499"/>
          <a:ext cx="3422693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6568"/>
                <a:gridCol w="1053137"/>
                <a:gridCol w="924509"/>
                <a:gridCol w="918479"/>
              </a:tblGrid>
              <a:tr h="37036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+ 5/3Y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+ 2/3Z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19/3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</a:t>
                      </a:r>
                      <a:r>
                        <a:rPr lang="en-US" baseline="0" dirty="0" smtClean="0"/>
                        <a:t> 3/2Y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+ 1/2Z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11/2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    2Y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    2Z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05813" y="3810000"/>
            <a:ext cx="316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divide equation 1 by 3, equation 2 by 2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821941" y="5191664"/>
            <a:ext cx="3301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402251"/>
              </p:ext>
            </p:extLst>
          </p:nvPr>
        </p:nvGraphicFramePr>
        <p:xfrm>
          <a:off x="5029200" y="4793123"/>
          <a:ext cx="2971800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7036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+ 5/3Y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+2/3Z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19/3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-  1/6Y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- 1/6Z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-5/6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1/3Y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+ 4/3Z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14/3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52600" y="5562600"/>
            <a:ext cx="4099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subtract equation 1 from equation 2 and equation 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Elimination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94012"/>
              </p:ext>
            </p:extLst>
          </p:nvPr>
        </p:nvGraphicFramePr>
        <p:xfrm>
          <a:off x="566086" y="2039859"/>
          <a:ext cx="2971800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7036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+ 5/3Y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+2/3Z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19/3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-  1/6Y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- 1/6Z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-5/6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1/3Y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+ 4/3Z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14/3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164884"/>
              </p:ext>
            </p:extLst>
          </p:nvPr>
        </p:nvGraphicFramePr>
        <p:xfrm>
          <a:off x="5257800" y="2061426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838200"/>
                <a:gridCol w="838200"/>
                <a:gridCol w="838200"/>
              </a:tblGrid>
              <a:tr h="25908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+ 5/3Y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+ 2/3Z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19/3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</a:t>
                      </a:r>
                      <a:r>
                        <a:rPr lang="en-US" baseline="0" dirty="0" smtClean="0"/>
                        <a:t>      </a:t>
                      </a:r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     5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</a:t>
                      </a:r>
                      <a:r>
                        <a:rPr lang="en-US" dirty="0" smtClean="0"/>
                        <a:t>   4Z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90800" y="31242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3: divide equation 2 by -1/6 and equation 3 by 1/3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4140422" y="2590800"/>
            <a:ext cx="3301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161268"/>
              </p:ext>
            </p:extLst>
          </p:nvPr>
        </p:nvGraphicFramePr>
        <p:xfrm>
          <a:off x="5257800" y="4384094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838200"/>
                <a:gridCol w="914400"/>
                <a:gridCol w="838200"/>
              </a:tblGrid>
              <a:tr h="364466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+ 5/3Y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+ 2/3Z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19/3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</a:t>
                      </a:r>
                      <a:r>
                        <a:rPr lang="en-US" baseline="0" dirty="0" smtClean="0"/>
                        <a:t>      </a:t>
                      </a:r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     5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   3Z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     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81200" y="4932734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</a:t>
            </a:r>
            <a:r>
              <a:rPr lang="en-US" dirty="0"/>
              <a:t>4</a:t>
            </a:r>
            <a:r>
              <a:rPr lang="en-US" dirty="0" smtClean="0"/>
              <a:t>: subtract equation 2 from equation 3 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4127543" y="4495800"/>
            <a:ext cx="3301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Elimination Example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760703"/>
              </p:ext>
            </p:extLst>
          </p:nvPr>
        </p:nvGraphicFramePr>
        <p:xfrm>
          <a:off x="4852053" y="2042160"/>
          <a:ext cx="3263966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149"/>
                <a:gridCol w="1004297"/>
                <a:gridCol w="881635"/>
                <a:gridCol w="875885"/>
              </a:tblGrid>
              <a:tr h="3352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+ 5/3Y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+2/3Z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19/3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</a:t>
                      </a:r>
                      <a:r>
                        <a:rPr lang="en-US" baseline="0" dirty="0" smtClean="0"/>
                        <a:t>      </a:t>
                      </a:r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     5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   </a:t>
                      </a:r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   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ight Arrow 18"/>
          <p:cNvSpPr/>
          <p:nvPr/>
        </p:nvSpPr>
        <p:spPr>
          <a:xfrm>
            <a:off x="4112907" y="2438400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81200" y="3048000"/>
            <a:ext cx="401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</a:t>
            </a:r>
            <a:r>
              <a:rPr lang="en-US" dirty="0"/>
              <a:t>5</a:t>
            </a:r>
            <a:r>
              <a:rPr lang="en-US" dirty="0" smtClean="0"/>
              <a:t>: divide equation 3 by 3</a:t>
            </a:r>
          </a:p>
          <a:p>
            <a:r>
              <a:rPr lang="en-US" dirty="0" smtClean="0"/>
              <a:t>We have s</a:t>
            </a:r>
            <a:r>
              <a:rPr lang="en-US" dirty="0" smtClean="0"/>
              <a:t>olution </a:t>
            </a:r>
            <a:r>
              <a:rPr lang="en-US" dirty="0" smtClean="0"/>
              <a:t>for Z!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31651"/>
              </p:ext>
            </p:extLst>
          </p:nvPr>
        </p:nvGraphicFramePr>
        <p:xfrm>
          <a:off x="5118034" y="3919423"/>
          <a:ext cx="3263966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149"/>
                <a:gridCol w="1004297"/>
                <a:gridCol w="881635"/>
                <a:gridCol w="875885"/>
              </a:tblGrid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+ 5/3Y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+2/3Z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19/3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  </a:t>
                      </a:r>
                      <a:r>
                        <a:rPr lang="en-US" baseline="0" dirty="0" smtClean="0"/>
                        <a:t>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     2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</a:t>
                      </a:r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   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ight Arrow 21"/>
          <p:cNvSpPr/>
          <p:nvPr/>
        </p:nvSpPr>
        <p:spPr>
          <a:xfrm>
            <a:off x="4140422" y="3942427"/>
            <a:ext cx="3301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828800" y="46482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6: substitute Z solution into equation 2. Solution for Y!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4105916" y="5622124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937954"/>
              </p:ext>
            </p:extLst>
          </p:nvPr>
        </p:nvGraphicFramePr>
        <p:xfrm>
          <a:off x="5257800" y="5622124"/>
          <a:ext cx="3091514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5618"/>
                <a:gridCol w="951235"/>
                <a:gridCol w="792696"/>
                <a:gridCol w="871965"/>
              </a:tblGrid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     1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  </a:t>
                      </a:r>
                      <a:r>
                        <a:rPr lang="en-US" baseline="0" dirty="0" smtClean="0"/>
                        <a:t>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     2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</a:t>
                      </a:r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   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828800" y="6096000"/>
            <a:ext cx="4046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7: substitute Y and Z into equation 1. </a:t>
            </a:r>
            <a:r>
              <a:rPr lang="en-US" dirty="0"/>
              <a:t> </a:t>
            </a:r>
            <a:r>
              <a:rPr lang="en-US" dirty="0" smtClean="0"/>
              <a:t>Solution for X!</a:t>
            </a:r>
            <a:endParaRPr lang="en-US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035416"/>
              </p:ext>
            </p:extLst>
          </p:nvPr>
        </p:nvGraphicFramePr>
        <p:xfrm>
          <a:off x="704491" y="2057400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838200"/>
                <a:gridCol w="914400"/>
                <a:gridCol w="838200"/>
              </a:tblGrid>
              <a:tr h="364466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+ 5/3Y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+ 2/3Z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19/3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</a:t>
                      </a:r>
                      <a:r>
                        <a:rPr lang="en-US" baseline="0" dirty="0" smtClean="0"/>
                        <a:t>      </a:t>
                      </a:r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     5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   3Z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=       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Elimination Example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6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712731"/>
              </p:ext>
            </p:extLst>
          </p:nvPr>
        </p:nvGraphicFramePr>
        <p:xfrm>
          <a:off x="1418" y="0"/>
          <a:ext cx="2438400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37036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2553502" y="380197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5686" y="1127299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648182"/>
              </p:ext>
            </p:extLst>
          </p:nvPr>
        </p:nvGraphicFramePr>
        <p:xfrm>
          <a:off x="2895600" y="0"/>
          <a:ext cx="2971800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7036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19/3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3/2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11/2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10126" y="988800"/>
            <a:ext cx="316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 1: divide row 1 by 3, row 2 by 2</a:t>
            </a:r>
            <a:endParaRPr lang="en-US" sz="2000" dirty="0"/>
          </a:p>
        </p:txBody>
      </p:sp>
      <p:sp>
        <p:nvSpPr>
          <p:cNvPr id="9" name="Right Arrow 8"/>
          <p:cNvSpPr/>
          <p:nvPr/>
        </p:nvSpPr>
        <p:spPr>
          <a:xfrm>
            <a:off x="5886450" y="409072"/>
            <a:ext cx="3301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600483"/>
              </p:ext>
            </p:extLst>
          </p:nvPr>
        </p:nvGraphicFramePr>
        <p:xfrm>
          <a:off x="6151636" y="0"/>
          <a:ext cx="2971800" cy="1101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7036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19/3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-  1/6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- 1/6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-5/6</a:t>
                      </a:r>
                      <a:endParaRPr lang="en-US" dirty="0"/>
                    </a:p>
                  </a:txBody>
                  <a:tcPr/>
                </a:tc>
              </a:tr>
              <a:tr h="34572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14/3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43600" y="989943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 2: subtract row 1 from row 2 and row 3</a:t>
            </a:r>
            <a:endParaRPr lang="en-US" sz="2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403690"/>
              </p:ext>
            </p:extLst>
          </p:nvPr>
        </p:nvGraphicFramePr>
        <p:xfrm>
          <a:off x="572904" y="1798320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25908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19/3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5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223988" y="2344554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4800" y="2823492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 3: divide row 2 by -1/6 and row 3 by 1/3</a:t>
            </a:r>
            <a:endParaRPr lang="en-US" sz="2000" dirty="0"/>
          </a:p>
        </p:txBody>
      </p:sp>
      <p:sp>
        <p:nvSpPr>
          <p:cNvPr id="15" name="Right Arrow 14"/>
          <p:cNvSpPr/>
          <p:nvPr/>
        </p:nvSpPr>
        <p:spPr>
          <a:xfrm>
            <a:off x="4140422" y="2590800"/>
            <a:ext cx="3301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663370"/>
              </p:ext>
            </p:extLst>
          </p:nvPr>
        </p:nvGraphicFramePr>
        <p:xfrm>
          <a:off x="5105400" y="1795914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64466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19/3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5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109610" y="2783387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 </a:t>
            </a:r>
            <a:r>
              <a:rPr lang="en-US" sz="2000" dirty="0"/>
              <a:t>4</a:t>
            </a:r>
            <a:r>
              <a:rPr lang="en-US" sz="2000" dirty="0" smtClean="0"/>
              <a:t>: subtract row 2 from row 3 </a:t>
            </a:r>
            <a:endParaRPr lang="en-US" sz="20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317182"/>
              </p:ext>
            </p:extLst>
          </p:nvPr>
        </p:nvGraphicFramePr>
        <p:xfrm>
          <a:off x="582544" y="3561427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352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19/3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5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ight Arrow 18"/>
          <p:cNvSpPr/>
          <p:nvPr/>
        </p:nvSpPr>
        <p:spPr>
          <a:xfrm>
            <a:off x="240446" y="3942427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5362" y="4552026"/>
            <a:ext cx="3935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 </a:t>
            </a:r>
            <a:r>
              <a:rPr lang="en-US" sz="2000" dirty="0"/>
              <a:t>5</a:t>
            </a:r>
            <a:r>
              <a:rPr lang="en-US" sz="2000" dirty="0" smtClean="0"/>
              <a:t>: divide equation 3 by 3</a:t>
            </a:r>
          </a:p>
          <a:p>
            <a:r>
              <a:rPr lang="en-US" sz="2000" dirty="0" smtClean="0"/>
              <a:t>Solution for Z!</a:t>
            </a:r>
            <a:endParaRPr lang="en-US" sz="2000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247942"/>
              </p:ext>
            </p:extLst>
          </p:nvPr>
        </p:nvGraphicFramePr>
        <p:xfrm>
          <a:off x="5095775" y="3549398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802718"/>
                <a:gridCol w="797482"/>
              </a:tblGrid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19/3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  </a:t>
                      </a:r>
                      <a:r>
                        <a:rPr lang="en-US" baseline="0" dirty="0" smtClean="0"/>
                        <a:t>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2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ight Arrow 21"/>
          <p:cNvSpPr/>
          <p:nvPr/>
        </p:nvSpPr>
        <p:spPr>
          <a:xfrm>
            <a:off x="4140422" y="3942427"/>
            <a:ext cx="330157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109610" y="4622207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 6: substitute Z solution into equation 2. Solution for Y!</a:t>
            </a:r>
            <a:endParaRPr lang="en-US" sz="2000" dirty="0"/>
          </a:p>
        </p:txBody>
      </p:sp>
      <p:sp>
        <p:nvSpPr>
          <p:cNvPr id="24" name="Right Arrow 23"/>
          <p:cNvSpPr/>
          <p:nvPr/>
        </p:nvSpPr>
        <p:spPr>
          <a:xfrm>
            <a:off x="236034" y="5622124"/>
            <a:ext cx="342098" cy="3048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038899"/>
              </p:ext>
            </p:extLst>
          </p:nvPr>
        </p:nvGraphicFramePr>
        <p:xfrm>
          <a:off x="566086" y="5284269"/>
          <a:ext cx="29718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914400"/>
                <a:gridCol w="762000"/>
                <a:gridCol w="838200"/>
              </a:tblGrid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1</a:t>
                      </a:r>
                      <a:endParaRPr lang="en-US" dirty="0"/>
                    </a:p>
                  </a:txBody>
                  <a:tcPr/>
                </a:tc>
              </a:tr>
              <a:tr h="359938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  </a:t>
                      </a:r>
                      <a:r>
                        <a:rPr lang="en-US" baseline="0" dirty="0" smtClean="0"/>
                        <a:t>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2</a:t>
                      </a:r>
                      <a:endParaRPr lang="en-US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01855" y="6211669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 7: substitute Y and Z into equation 1. </a:t>
            </a:r>
            <a:r>
              <a:rPr lang="en-US" sz="2000" dirty="0"/>
              <a:t> </a:t>
            </a:r>
            <a:r>
              <a:rPr lang="en-US" sz="2000" dirty="0" smtClean="0"/>
              <a:t>Solution </a:t>
            </a:r>
            <a:r>
              <a:rPr lang="en-US" dirty="0" smtClean="0"/>
              <a:t>for X!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88CB43-5EDE-4166-AB39-4F7C74D94884}"/>
</file>

<file path=customXml/itemProps2.xml><?xml version="1.0" encoding="utf-8"?>
<ds:datastoreItem xmlns:ds="http://schemas.openxmlformats.org/officeDocument/2006/customXml" ds:itemID="{A48BB978-D0D4-40B9-92F2-49888B1B1272}"/>
</file>

<file path=customXml/itemProps3.xml><?xml version="1.0" encoding="utf-8"?>
<ds:datastoreItem xmlns:ds="http://schemas.openxmlformats.org/officeDocument/2006/customXml" ds:itemID="{8A07E9D0-3132-4FB3-BEF7-D5D6419B171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31000</TotalTime>
  <Words>1569</Words>
  <Application>Microsoft Office PowerPoint</Application>
  <PresentationFormat>On-screen Show (4:3)</PresentationFormat>
  <Paragraphs>542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ECE408   Applied Parallel Programming    Lecture 16 - Floating Point Considerations Part 2</vt:lpstr>
      <vt:lpstr>Objective</vt:lpstr>
      <vt:lpstr>Deviations from IEEE-754</vt:lpstr>
      <vt:lpstr>GPU Floating Point Features</vt:lpstr>
      <vt:lpstr>Numerical Stability</vt:lpstr>
      <vt:lpstr>Gaussian Elimination Example</vt:lpstr>
      <vt:lpstr>Gaussian Elimination Example (Cont.)</vt:lpstr>
      <vt:lpstr>Gaussian Elimination Example (Cont.)</vt:lpstr>
      <vt:lpstr>PowerPoint Presentation</vt:lpstr>
      <vt:lpstr>Basic Gaussian Elimination is Easy to Parallelize</vt:lpstr>
      <vt:lpstr>Pivoting</vt:lpstr>
      <vt:lpstr>Pivoting (Cont.)</vt:lpstr>
      <vt:lpstr>Pivoting (Cont.)</vt:lpstr>
      <vt:lpstr>Pivoting (Cont.)</vt:lpstr>
      <vt:lpstr>PowerPoint Presentation</vt:lpstr>
      <vt:lpstr>Why is Pivoting Hard to Parallelize?</vt:lpstr>
      <vt:lpstr>ANY MORE QUESTIONS? Read Chapter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Wen-mei Hwu</dc:creator>
  <cp:lastModifiedBy>Wen-mei Hwu</cp:lastModifiedBy>
  <cp:revision>172</cp:revision>
  <dcterms:created xsi:type="dcterms:W3CDTF">1601-01-01T00:00:00Z</dcterms:created>
  <dcterms:modified xsi:type="dcterms:W3CDTF">2012-10-10T14:28:19Z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